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511" r:id="rId2"/>
    <p:sldId id="463" r:id="rId3"/>
    <p:sldId id="716" r:id="rId4"/>
    <p:sldId id="515" r:id="rId5"/>
    <p:sldId id="717" r:id="rId6"/>
    <p:sldId id="718" r:id="rId7"/>
    <p:sldId id="526" r:id="rId8"/>
    <p:sldId id="477" r:id="rId9"/>
    <p:sldId id="399" r:id="rId10"/>
    <p:sldId id="409" r:id="rId11"/>
    <p:sldId id="481" r:id="rId12"/>
    <p:sldId id="482" r:id="rId13"/>
    <p:sldId id="50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signup?source=login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73390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freesvg.org/simple-white-cloud-icon-vector-graphic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08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Implementing the Deep insert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Introduction to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Creating a Git Repository in GitHub.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242424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B0990A4E-8C1B-44E1-A42A-9319E035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Git and GitHub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884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Git is a version control system that lets you manage and keep track of your source code history</a:t>
            </a:r>
            <a:r>
              <a:rPr lang="en-US" b="0" i="0" dirty="0">
                <a:solidFill>
                  <a:srgbClr val="202124"/>
                </a:solidFill>
                <a:effectLst/>
              </a:rPr>
              <a:t>.</a:t>
            </a: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</a:rPr>
              <a:t>GitHub is a cloud-based hosting service that lets you manage Git repositories.</a:t>
            </a:r>
            <a:endParaRPr lang="en-US" dirty="0">
              <a:solidFill>
                <a:prstClr val="black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</a:rPr>
              <a:t>Git HUB is a central repository to store all the code. Git is a </a:t>
            </a:r>
            <a:r>
              <a:rPr lang="en-US" b="1" i="1" u="sng" dirty="0">
                <a:solidFill>
                  <a:prstClr val="black"/>
                </a:solidFill>
              </a:rPr>
              <a:t>distributed repository management </a:t>
            </a:r>
            <a:r>
              <a:rPr lang="en-US" dirty="0">
                <a:solidFill>
                  <a:prstClr val="black"/>
                </a:solidFill>
              </a:rPr>
              <a:t>system, which allows development teams to organize and sync their development code.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72D93-1B54-4F37-8458-76E37266DB6F}"/>
              </a:ext>
            </a:extLst>
          </p:cNvPr>
          <p:cNvSpPr txBox="1"/>
          <p:nvPr/>
        </p:nvSpPr>
        <p:spPr>
          <a:xfrm>
            <a:off x="261760" y="2531548"/>
            <a:ext cx="11118915" cy="286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Use Case- I am working as a Fiori Developer in an MNC and I want to share my code with fellow developers, currently I am downloading the zip/tar file and sharing over email. 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This way we will have piles of emails in our account, 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especially when we work in a team of size 40 developers it becomes very hard to sync changes.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There is version control. Last night my app was stable, I made some changes this morning which messed up the whole project. I some how pray to god that can you please take me in past.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a big team, many developers touching each other’s code and it’s hard to blame someone who disrupt the code.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It is also very hard to merge changes when done in same file.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 developer, I am using BAS today, tomorrow I will use VS Code and next day Web IDE and very next week Atom. How can I easily port my code between these tools.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E6F5B-216A-4944-B6A8-C5F0862912CA}"/>
              </a:ext>
            </a:extLst>
          </p:cNvPr>
          <p:cNvSpPr txBox="1"/>
          <p:nvPr/>
        </p:nvSpPr>
        <p:spPr>
          <a:xfrm>
            <a:off x="261761" y="5716394"/>
            <a:ext cx="5141512" cy="92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You can install git in local machine using below link (however, it comes along with all dev tools)</a:t>
            </a:r>
          </a:p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https://git-scm.com/downloads</a:t>
            </a:r>
            <a:endParaRPr lang="en-US" dirty="0"/>
          </a:p>
        </p:txBody>
      </p:sp>
      <p:pic>
        <p:nvPicPr>
          <p:cNvPr id="1028" name="Picture 4" descr="Git and GitHub for Undergrad Engineers - Python for Undergraduate Engineers">
            <a:extLst>
              <a:ext uri="{FF2B5EF4-FFF2-40B4-BE49-F238E27FC236}">
                <a16:creationId xmlns:a16="http://schemas.microsoft.com/office/drawing/2014/main" id="{FB1DDA1D-F32B-4261-AF75-4C0AF9457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73" y="993239"/>
            <a:ext cx="3709421" cy="103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5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99159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GitHub Works and commands in Git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894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some important commands related to Git and will see how GitHub works.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Graphic 5" descr="User outline">
            <a:extLst>
              <a:ext uri="{FF2B5EF4-FFF2-40B4-BE49-F238E27FC236}">
                <a16:creationId xmlns:a16="http://schemas.microsoft.com/office/drawing/2014/main" id="{1FA466ED-4051-4FD6-9D30-2F76129B4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553" y="143885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2BB51-BFE2-42E1-99B2-12DEB8237297}"/>
              </a:ext>
            </a:extLst>
          </p:cNvPr>
          <p:cNvSpPr txBox="1"/>
          <p:nvPr/>
        </p:nvSpPr>
        <p:spPr>
          <a:xfrm>
            <a:off x="25742" y="2353250"/>
            <a:ext cx="168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(Anubhav)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B96B9-C6E6-4125-A214-653BDEBE30A7}"/>
              </a:ext>
            </a:extLst>
          </p:cNvPr>
          <p:cNvSpPr/>
          <p:nvPr/>
        </p:nvSpPr>
        <p:spPr>
          <a:xfrm>
            <a:off x="2182092" y="1316935"/>
            <a:ext cx="2202873" cy="16729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4B0C4-C54B-4D87-A9DE-19FF63C7105F}"/>
              </a:ext>
            </a:extLst>
          </p:cNvPr>
          <p:cNvSpPr/>
          <p:nvPr/>
        </p:nvSpPr>
        <p:spPr>
          <a:xfrm>
            <a:off x="2337953" y="1509556"/>
            <a:ext cx="1901538" cy="13167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Project (or any kind of project)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88A431-D7FA-4A42-BF18-77DA1328D451}"/>
              </a:ext>
            </a:extLst>
          </p:cNvPr>
          <p:cNvGrpSpPr/>
          <p:nvPr/>
        </p:nvGrpSpPr>
        <p:grpSpPr>
          <a:xfrm>
            <a:off x="136891" y="4296742"/>
            <a:ext cx="1457722" cy="1066800"/>
            <a:chOff x="791363" y="4809550"/>
            <a:chExt cx="1457722" cy="1066800"/>
          </a:xfrm>
        </p:grpSpPr>
        <p:pic>
          <p:nvPicPr>
            <p:cNvPr id="13" name="Graphic 12" descr="User outline">
              <a:extLst>
                <a:ext uri="{FF2B5EF4-FFF2-40B4-BE49-F238E27FC236}">
                  <a16:creationId xmlns:a16="http://schemas.microsoft.com/office/drawing/2014/main" id="{E24FB646-19BD-4C9A-BC7D-770E9FF1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4685" y="481208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User outline">
              <a:extLst>
                <a:ext uri="{FF2B5EF4-FFF2-40B4-BE49-F238E27FC236}">
                  <a16:creationId xmlns:a16="http://schemas.microsoft.com/office/drawing/2014/main" id="{4F7A364B-53B4-422D-A6A1-8B7E7D780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3024" y="4961950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B02B30BA-5B42-4898-AE67-E94E6BCD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363" y="4809550"/>
              <a:ext cx="914400" cy="914400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A7173C-1449-45C5-9053-A72E0A2CB48B}"/>
              </a:ext>
            </a:extLst>
          </p:cNvPr>
          <p:cNvCxnSpPr>
            <a:stCxn id="6" idx="3"/>
          </p:cNvCxnSpPr>
          <p:nvPr/>
        </p:nvCxnSpPr>
        <p:spPr>
          <a:xfrm>
            <a:off x="1322953" y="1896050"/>
            <a:ext cx="11396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2FE982-749D-4562-B803-8A7BAA4CDE0D}"/>
              </a:ext>
            </a:extLst>
          </p:cNvPr>
          <p:cNvSpPr txBox="1"/>
          <p:nvPr/>
        </p:nvSpPr>
        <p:spPr>
          <a:xfrm>
            <a:off x="2278465" y="3012552"/>
            <a:ext cx="26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Anubhav’s local machine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33A9A-5933-45F9-8C49-A8F11F14CA70}"/>
              </a:ext>
            </a:extLst>
          </p:cNvPr>
          <p:cNvSpPr txBox="1"/>
          <p:nvPr/>
        </p:nvSpPr>
        <p:spPr>
          <a:xfrm>
            <a:off x="76947" y="5347088"/>
            <a:ext cx="2492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which are working on the different parts of the same project on different Platforms (BAS, VS Code, Web IDE)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910622-B217-4CCD-90F2-6F950A9FFFFA}"/>
              </a:ext>
            </a:extLst>
          </p:cNvPr>
          <p:cNvCxnSpPr>
            <a:cxnSpLocks/>
            <a:stCxn id="10" idx="1"/>
            <a:endCxn id="23" idx="2"/>
          </p:cNvCxnSpPr>
          <p:nvPr/>
        </p:nvCxnSpPr>
        <p:spPr>
          <a:xfrm rot="10800000" flipV="1">
            <a:off x="1187123" y="2167942"/>
            <a:ext cx="1150831" cy="2145254"/>
          </a:xfrm>
          <a:prstGeom prst="bentConnector4">
            <a:avLst>
              <a:gd name="adj1" fmla="val 26544"/>
              <a:gd name="adj2" fmla="val 91281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704DD0-CC8B-42C1-B67E-1143E5A1139D}"/>
              </a:ext>
            </a:extLst>
          </p:cNvPr>
          <p:cNvSpPr txBox="1"/>
          <p:nvPr/>
        </p:nvSpPr>
        <p:spPr>
          <a:xfrm>
            <a:off x="231610" y="3112867"/>
            <a:ext cx="1911023" cy="12003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But how all users will work on the project at a same time?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F197511-A4D1-49A4-ABEE-8B216E47B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34" r="3828" b="18801"/>
          <a:stretch/>
        </p:blipFill>
        <p:spPr>
          <a:xfrm>
            <a:off x="3759223" y="3993723"/>
            <a:ext cx="1846894" cy="109104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853FE6-CF5B-47C2-BBF9-8B6AD3257C0C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2142633" y="3713032"/>
            <a:ext cx="1616590" cy="82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7F1CA23-5BBA-4137-A7B7-BD1485BF32BE}"/>
              </a:ext>
            </a:extLst>
          </p:cNvPr>
          <p:cNvSpPr txBox="1"/>
          <p:nvPr/>
        </p:nvSpPr>
        <p:spPr>
          <a:xfrm>
            <a:off x="2907338" y="3585830"/>
            <a:ext cx="140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GitHub comes into picture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D6DA80-779D-4E52-8BF3-C26A30B129F1}"/>
              </a:ext>
            </a:extLst>
          </p:cNvPr>
          <p:cNvSpPr/>
          <p:nvPr/>
        </p:nvSpPr>
        <p:spPr>
          <a:xfrm>
            <a:off x="3659857" y="5407462"/>
            <a:ext cx="2116282" cy="5075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Repository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CB0151-E030-4B21-A9FA-202DBE6356BF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4717998" y="4801107"/>
            <a:ext cx="0" cy="6063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62E51E-A4B4-417C-A19E-74B9D3EAAD28}"/>
              </a:ext>
            </a:extLst>
          </p:cNvPr>
          <p:cNvSpPr txBox="1"/>
          <p:nvPr/>
        </p:nvSpPr>
        <p:spPr>
          <a:xfrm>
            <a:off x="3828256" y="5892152"/>
            <a:ext cx="2014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will be kept in a repository in the GitHub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73AE53-1167-4BB2-AA55-2B8116E8E4C8}"/>
              </a:ext>
            </a:extLst>
          </p:cNvPr>
          <p:cNvCxnSpPr>
            <a:cxnSpLocks/>
          </p:cNvCxnSpPr>
          <p:nvPr/>
        </p:nvCxnSpPr>
        <p:spPr>
          <a:xfrm>
            <a:off x="4424562" y="2153403"/>
            <a:ext cx="1391174" cy="3507834"/>
          </a:xfrm>
          <a:prstGeom prst="bentConnector3">
            <a:avLst>
              <a:gd name="adj1" fmla="val 119419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6A20555-59B0-4444-A17B-62FCF15D2119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>
            <a:off x="1594613" y="4756476"/>
            <a:ext cx="2065244" cy="904761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5D765A-0F74-464E-B30A-4FC0F5B46D45}"/>
              </a:ext>
            </a:extLst>
          </p:cNvPr>
          <p:cNvCxnSpPr>
            <a:cxnSpLocks/>
          </p:cNvCxnSpPr>
          <p:nvPr/>
        </p:nvCxnSpPr>
        <p:spPr>
          <a:xfrm>
            <a:off x="6580441" y="1158099"/>
            <a:ext cx="0" cy="5628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C222550-1069-4F4A-890D-66C21569B946}"/>
              </a:ext>
            </a:extLst>
          </p:cNvPr>
          <p:cNvSpPr txBox="1"/>
          <p:nvPr/>
        </p:nvSpPr>
        <p:spPr>
          <a:xfrm>
            <a:off x="6580441" y="1176282"/>
            <a:ext cx="53799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Some important commands to use git.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Init: </a:t>
            </a:r>
            <a:r>
              <a:rPr lang="en-US" dirty="0"/>
              <a:t>It is used to initialize a new Git Repository in the system.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add &lt;filename&gt;: </a:t>
            </a:r>
            <a:r>
              <a:rPr lang="en-US" dirty="0"/>
              <a:t>It is used to stage the changes of the file to git repository. We can use ‘</a:t>
            </a:r>
            <a:r>
              <a:rPr lang="en-US" b="1" dirty="0"/>
              <a:t>git add .</a:t>
            </a:r>
            <a:r>
              <a:rPr lang="en-US" dirty="0"/>
              <a:t>’ to stage the changes of all files.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commit: </a:t>
            </a:r>
            <a:r>
              <a:rPr lang="en-US" dirty="0"/>
              <a:t>It is used to commit all the staged changes with a message.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reset hard: </a:t>
            </a:r>
            <a:r>
              <a:rPr lang="en-US" dirty="0"/>
              <a:t>Discard all the staged changes and discard the changes in all the files.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push: </a:t>
            </a:r>
            <a:r>
              <a:rPr lang="en-US" dirty="0"/>
              <a:t>It is used to push all the changes in the git repository.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pull: </a:t>
            </a:r>
            <a:r>
              <a:rPr lang="en-US" dirty="0"/>
              <a:t>It is used to pull the new changes made by other users in the project.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status: </a:t>
            </a:r>
            <a:r>
              <a:rPr lang="en-US" dirty="0"/>
              <a:t>It is used to check the status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clone: </a:t>
            </a:r>
            <a:r>
              <a:rPr lang="en-US" dirty="0"/>
              <a:t>It is used to clone a repository.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remote add &lt;repo URL&gt;: </a:t>
            </a:r>
            <a:r>
              <a:rPr lang="en-US" dirty="0"/>
              <a:t>Add a local repository to a remote repository.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111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new git Repository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by Step process to create a git repository in GitHub. First of all you must have a GitHub account, if not then go to this link </a:t>
            </a:r>
            <a:r>
              <a:rPr lang="en-US" dirty="0">
                <a:hlinkClick r:id="rId3"/>
              </a:rPr>
              <a:t>https://github.com/signup?source=login</a:t>
            </a:r>
            <a:r>
              <a:rPr lang="en-US" dirty="0"/>
              <a:t> and create a new Account.</a:t>
            </a:r>
          </a:p>
          <a:p>
            <a:endParaRPr lang="en-US" dirty="0"/>
          </a:p>
          <a:p>
            <a:r>
              <a:rPr lang="en-US" dirty="0"/>
              <a:t>Step 1: Click on the plus button in the top right corner of the screen and select ‘New Repository’.</a:t>
            </a:r>
          </a:p>
          <a:p>
            <a:r>
              <a:rPr lang="en-US" dirty="0"/>
              <a:t>Step 2: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Type a short, memorable name for your repository. And give a description (optional).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3: Select the type of repository. 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Public or Private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4: Set how you want to Initialize the repository.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5: Click on Create Repository. Your Repository will be created.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2663E-0A92-4D82-BEA2-42271C09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96" y="3212432"/>
            <a:ext cx="2209887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9BEA97-5FFA-47F5-88BC-8506C7B9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756" y="3281305"/>
            <a:ext cx="4365921" cy="843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D5E60-E004-4FE5-9E0A-09C5B9F40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079" y="2393405"/>
            <a:ext cx="3881867" cy="980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CD73F-FF82-4403-BB2C-6BF02B3EB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5244" y="4318782"/>
            <a:ext cx="4382181" cy="1997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5A9940-FE8B-4AF8-9BF3-C7B444E66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756" y="4890515"/>
            <a:ext cx="3404455" cy="16389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D5D14AE-BED0-4C35-BD9B-FB762AF631F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520583" y="3703098"/>
            <a:ext cx="516173" cy="4114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07B74E4-4C81-4DA5-96A1-701D6467F8B4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7402677" y="2883457"/>
            <a:ext cx="570402" cy="8196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0BF43B-3252-42CE-93DB-3149A03DC4C8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16200000" flipH="1">
            <a:off x="9442537" y="3844984"/>
            <a:ext cx="945274" cy="232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C264B29-A22F-4F6D-8D60-BC8ABACDD6E0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rot="10800000" flipV="1">
            <a:off x="6441212" y="5317610"/>
            <a:ext cx="1284033" cy="39236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FEA2A-08CD-4791-B501-AB47EAC6617D}"/>
              </a:ext>
            </a:extLst>
          </p:cNvPr>
          <p:cNvSpPr/>
          <p:nvPr/>
        </p:nvSpPr>
        <p:spPr>
          <a:xfrm>
            <a:off x="254092" y="5317609"/>
            <a:ext cx="2140648" cy="9096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 Created Successfully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80D459-BC2C-4E53-B8CA-1AF2092DF546}"/>
              </a:ext>
            </a:extLst>
          </p:cNvPr>
          <p:cNvCxnSpPr>
            <a:stCxn id="13" idx="1"/>
            <a:endCxn id="27" idx="3"/>
          </p:cNvCxnSpPr>
          <p:nvPr/>
        </p:nvCxnSpPr>
        <p:spPr>
          <a:xfrm rot="10800000" flipV="1">
            <a:off x="2394740" y="5709975"/>
            <a:ext cx="642016" cy="6247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6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Adding project to git repository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067A2D-C5EF-4108-94E1-CB1DAC3B9FD8}"/>
              </a:ext>
            </a:extLst>
          </p:cNvPr>
          <p:cNvSpPr/>
          <p:nvPr/>
        </p:nvSpPr>
        <p:spPr>
          <a:xfrm>
            <a:off x="346686" y="905766"/>
            <a:ext cx="2180493" cy="13364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on Local System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2F9147-2BA7-4165-BC07-ABCD39D464A3}"/>
              </a:ext>
            </a:extLst>
          </p:cNvPr>
          <p:cNvCxnSpPr>
            <a:stCxn id="3" idx="3"/>
            <a:endCxn id="3" idx="3"/>
          </p:cNvCxnSpPr>
          <p:nvPr/>
        </p:nvCxnSpPr>
        <p:spPr>
          <a:xfrm>
            <a:off x="2527179" y="157398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BF6E1-19EC-4957-9C65-CA4F29BB773B}"/>
              </a:ext>
            </a:extLst>
          </p:cNvPr>
          <p:cNvGrpSpPr/>
          <p:nvPr/>
        </p:nvGrpSpPr>
        <p:grpSpPr>
          <a:xfrm>
            <a:off x="8098313" y="5341759"/>
            <a:ext cx="2130251" cy="1175658"/>
            <a:chOff x="2652764" y="1577591"/>
            <a:chExt cx="6872235" cy="36174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4FD07E-1276-43B9-BDB2-695FFDEF1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07" t="23003" r="-1" b="24249"/>
            <a:stretch/>
          </p:blipFill>
          <p:spPr>
            <a:xfrm>
              <a:off x="2652764" y="1577591"/>
              <a:ext cx="6872235" cy="36174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0304DC-FDAB-4655-A4A0-B0638164CED4}"/>
                </a:ext>
              </a:extLst>
            </p:cNvPr>
            <p:cNvSpPr txBox="1"/>
            <p:nvPr/>
          </p:nvSpPr>
          <p:spPr>
            <a:xfrm>
              <a:off x="3135086" y="3578873"/>
              <a:ext cx="5838092" cy="10417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/>
                <a:t>GitHub Repository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8F0E57-15B0-4779-9B87-064151990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9607" t="19432" r="19559" b="21242"/>
            <a:stretch/>
          </p:blipFill>
          <p:spPr>
            <a:xfrm>
              <a:off x="5727559" y="1977764"/>
              <a:ext cx="1527349" cy="148948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47150D5-EC95-44B3-B28C-A0CE7D997DDE}"/>
              </a:ext>
            </a:extLst>
          </p:cNvPr>
          <p:cNvSpPr/>
          <p:nvPr/>
        </p:nvSpPr>
        <p:spPr>
          <a:xfrm>
            <a:off x="4310742" y="1278756"/>
            <a:ext cx="1929283" cy="59044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a git repo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E7029B-EB1C-41F4-8C82-2E3CD2DC892C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2527179" y="1573981"/>
            <a:ext cx="1783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6FA6E8-9391-44E7-807E-7E7F5B0C4AE3}"/>
              </a:ext>
            </a:extLst>
          </p:cNvPr>
          <p:cNvSpPr/>
          <p:nvPr/>
        </p:nvSpPr>
        <p:spPr>
          <a:xfrm>
            <a:off x="2632667" y="116934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AEC2F4-5153-4E50-85F2-3F52B560B63E}"/>
              </a:ext>
            </a:extLst>
          </p:cNvPr>
          <p:cNvSpPr txBox="1"/>
          <p:nvPr/>
        </p:nvSpPr>
        <p:spPr>
          <a:xfrm>
            <a:off x="3145134" y="1169349"/>
            <a:ext cx="10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init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B0D5C3-E076-4577-83CE-EE40AC2DC145}"/>
              </a:ext>
            </a:extLst>
          </p:cNvPr>
          <p:cNvSpPr/>
          <p:nvPr/>
        </p:nvSpPr>
        <p:spPr>
          <a:xfrm>
            <a:off x="7948245" y="1278756"/>
            <a:ext cx="2430391" cy="5539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all the changes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25585E-C6CE-42F6-BF44-AFEA6C2480F8}"/>
              </a:ext>
            </a:extLst>
          </p:cNvPr>
          <p:cNvCxnSpPr>
            <a:stCxn id="7" idx="3"/>
            <a:endCxn id="17" idx="1"/>
          </p:cNvCxnSpPr>
          <p:nvPr/>
        </p:nvCxnSpPr>
        <p:spPr>
          <a:xfrm flipV="1">
            <a:off x="6240025" y="1555746"/>
            <a:ext cx="1708220" cy="1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76BC13E-5CE9-4380-B2EB-49E838963178}"/>
              </a:ext>
            </a:extLst>
          </p:cNvPr>
          <p:cNvSpPr/>
          <p:nvPr/>
        </p:nvSpPr>
        <p:spPr>
          <a:xfrm>
            <a:off x="6340508" y="114242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12EE3-0266-4A4E-BA25-8BEA7370E09D}"/>
              </a:ext>
            </a:extLst>
          </p:cNvPr>
          <p:cNvSpPr txBox="1"/>
          <p:nvPr/>
        </p:nvSpPr>
        <p:spPr>
          <a:xfrm>
            <a:off x="6732394" y="1142429"/>
            <a:ext cx="1125417" cy="36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add 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C3BAD8-7EA2-416C-BEEE-E98B0EFDB654}"/>
              </a:ext>
            </a:extLst>
          </p:cNvPr>
          <p:cNvSpPr/>
          <p:nvPr/>
        </p:nvSpPr>
        <p:spPr>
          <a:xfrm>
            <a:off x="7948244" y="2761792"/>
            <a:ext cx="2430391" cy="5539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all the changes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3321A4-9DAD-4CFB-B1DC-2AB5A5C358FF}"/>
              </a:ext>
            </a:extLst>
          </p:cNvPr>
          <p:cNvCxnSpPr>
            <a:stCxn id="17" idx="2"/>
            <a:endCxn id="25" idx="0"/>
          </p:cNvCxnSpPr>
          <p:nvPr/>
        </p:nvCxnSpPr>
        <p:spPr>
          <a:xfrm flipH="1">
            <a:off x="9163440" y="1832736"/>
            <a:ext cx="1" cy="929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2004DF-B0CB-4782-A705-7F37E037C38B}"/>
              </a:ext>
            </a:extLst>
          </p:cNvPr>
          <p:cNvSpPr txBox="1"/>
          <p:nvPr/>
        </p:nvSpPr>
        <p:spPr>
          <a:xfrm>
            <a:off x="9163439" y="2112598"/>
            <a:ext cx="27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commit –m “message”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CB733C-FBDC-4595-9A63-4A4227898691}"/>
              </a:ext>
            </a:extLst>
          </p:cNvPr>
          <p:cNvSpPr/>
          <p:nvPr/>
        </p:nvSpPr>
        <p:spPr>
          <a:xfrm>
            <a:off x="8653303" y="2111224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E5924A-9E27-4D65-8172-E8D3CC79EC78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 flipH="1">
            <a:off x="9163439" y="4622698"/>
            <a:ext cx="12736" cy="71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3F7ECB5-DB25-4B25-9118-CF432AC04B0F}"/>
              </a:ext>
            </a:extLst>
          </p:cNvPr>
          <p:cNvSpPr txBox="1"/>
          <p:nvPr/>
        </p:nvSpPr>
        <p:spPr>
          <a:xfrm>
            <a:off x="9163442" y="4831885"/>
            <a:ext cx="243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push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7748F1-02CE-4778-A485-1D2F9496A296}"/>
              </a:ext>
            </a:extLst>
          </p:cNvPr>
          <p:cNvSpPr/>
          <p:nvPr/>
        </p:nvSpPr>
        <p:spPr>
          <a:xfrm>
            <a:off x="8649293" y="4880688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2C832C-2526-4067-B109-585CD74BD7E6}"/>
              </a:ext>
            </a:extLst>
          </p:cNvPr>
          <p:cNvSpPr/>
          <p:nvPr/>
        </p:nvSpPr>
        <p:spPr>
          <a:xfrm>
            <a:off x="4265195" y="5341759"/>
            <a:ext cx="1929283" cy="117565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 repository for the first time in system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3EC574-C5CE-4D81-B762-8A64AB19C304}"/>
              </a:ext>
            </a:extLst>
          </p:cNvPr>
          <p:cNvCxnSpPr>
            <a:stCxn id="10" idx="1"/>
            <a:endCxn id="34" idx="3"/>
          </p:cNvCxnSpPr>
          <p:nvPr/>
        </p:nvCxnSpPr>
        <p:spPr>
          <a:xfrm flipH="1">
            <a:off x="6194478" y="5929588"/>
            <a:ext cx="1903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7E5A12-4556-44DA-BE38-3E19458A92A1}"/>
              </a:ext>
            </a:extLst>
          </p:cNvPr>
          <p:cNvSpPr txBox="1"/>
          <p:nvPr/>
        </p:nvSpPr>
        <p:spPr>
          <a:xfrm>
            <a:off x="6240025" y="5579244"/>
            <a:ext cx="226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clone &lt;repo URL&gt;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865AA-B7AC-4992-9A87-582010B54016}"/>
              </a:ext>
            </a:extLst>
          </p:cNvPr>
          <p:cNvSpPr/>
          <p:nvPr/>
        </p:nvSpPr>
        <p:spPr>
          <a:xfrm>
            <a:off x="7960979" y="4068718"/>
            <a:ext cx="2430391" cy="5539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the remote branch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C115BD-9CEF-470C-88F2-21712899B82B}"/>
              </a:ext>
            </a:extLst>
          </p:cNvPr>
          <p:cNvCxnSpPr>
            <a:stCxn id="25" idx="2"/>
            <a:endCxn id="49" idx="0"/>
          </p:cNvCxnSpPr>
          <p:nvPr/>
        </p:nvCxnSpPr>
        <p:spPr>
          <a:xfrm>
            <a:off x="9163440" y="3315772"/>
            <a:ext cx="12735" cy="75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AAB198C-FECD-4047-8B22-A25F59C9C5C5}"/>
              </a:ext>
            </a:extLst>
          </p:cNvPr>
          <p:cNvSpPr/>
          <p:nvPr/>
        </p:nvSpPr>
        <p:spPr>
          <a:xfrm>
            <a:off x="8745053" y="354222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4233A7-1068-4016-9D01-D43962B053EA}"/>
              </a:ext>
            </a:extLst>
          </p:cNvPr>
          <p:cNvSpPr txBox="1"/>
          <p:nvPr/>
        </p:nvSpPr>
        <p:spPr>
          <a:xfrm>
            <a:off x="9202676" y="3524522"/>
            <a:ext cx="280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add remote &lt;repo URL&gt;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809E45-D42A-44DB-905C-2FB384491DC0}"/>
              </a:ext>
            </a:extLst>
          </p:cNvPr>
          <p:cNvGrpSpPr/>
          <p:nvPr/>
        </p:nvGrpSpPr>
        <p:grpSpPr>
          <a:xfrm>
            <a:off x="376830" y="4073193"/>
            <a:ext cx="2130251" cy="1175658"/>
            <a:chOff x="2652764" y="1577591"/>
            <a:chExt cx="6872235" cy="3617408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DD0BF97-A853-4FD7-91E9-0BD79DE7F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07" t="23003" r="-1" b="24249"/>
            <a:stretch/>
          </p:blipFill>
          <p:spPr>
            <a:xfrm>
              <a:off x="2652764" y="1577591"/>
              <a:ext cx="6872235" cy="36174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1608D7-BEDB-411A-A96B-119ACEEE8D74}"/>
                </a:ext>
              </a:extLst>
            </p:cNvPr>
            <p:cNvSpPr txBox="1"/>
            <p:nvPr/>
          </p:nvSpPr>
          <p:spPr>
            <a:xfrm>
              <a:off x="3135086" y="3578873"/>
              <a:ext cx="5838092" cy="10417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/>
                <a:t>GitHub Repository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CC68B88-6A19-4E21-85B9-D620ABA4A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9607" t="19432" r="19559" b="21242"/>
            <a:stretch/>
          </p:blipFill>
          <p:spPr>
            <a:xfrm>
              <a:off x="5727559" y="1977764"/>
              <a:ext cx="1527349" cy="1489480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39F873-2FE3-4C7A-842E-281117A60C55}"/>
              </a:ext>
            </a:extLst>
          </p:cNvPr>
          <p:cNvCxnSpPr>
            <a:stCxn id="3" idx="2"/>
            <a:endCxn id="63" idx="0"/>
          </p:cNvCxnSpPr>
          <p:nvPr/>
        </p:nvCxnSpPr>
        <p:spPr>
          <a:xfrm>
            <a:off x="1436933" y="2242196"/>
            <a:ext cx="5023" cy="18309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10ADCD1-2B5B-4E8F-91EA-E87FEA54247A}"/>
              </a:ext>
            </a:extLst>
          </p:cNvPr>
          <p:cNvSpPr txBox="1"/>
          <p:nvPr/>
        </p:nvSpPr>
        <p:spPr>
          <a:xfrm>
            <a:off x="1472976" y="2299669"/>
            <a:ext cx="2737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the project is connected to git repo then we just use the git pull and git push commands to get the new changes and send our changes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6F57ACD-3C9C-4010-95BC-F3DF56D2B173}"/>
              </a:ext>
            </a:extLst>
          </p:cNvPr>
          <p:cNvSpPr txBox="1"/>
          <p:nvPr/>
        </p:nvSpPr>
        <p:spPr>
          <a:xfrm>
            <a:off x="479222" y="2415475"/>
            <a:ext cx="9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F95627-B4E8-4FCB-9F52-6707F3993ABF}"/>
              </a:ext>
            </a:extLst>
          </p:cNvPr>
          <p:cNvSpPr txBox="1"/>
          <p:nvPr/>
        </p:nvSpPr>
        <p:spPr>
          <a:xfrm>
            <a:off x="450057" y="3425154"/>
            <a:ext cx="97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30634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iley Face 1">
            <a:extLst>
              <a:ext uri="{FF2B5EF4-FFF2-40B4-BE49-F238E27FC236}">
                <a16:creationId xmlns:a16="http://schemas.microsoft.com/office/drawing/2014/main" id="{5596D054-DB3C-48CE-8255-24490AE9A14B}"/>
              </a:ext>
            </a:extLst>
          </p:cNvPr>
          <p:cNvSpPr/>
          <p:nvPr/>
        </p:nvSpPr>
        <p:spPr>
          <a:xfrm>
            <a:off x="2686639" y="179109"/>
            <a:ext cx="782425" cy="65987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2611304E-3557-49B0-A6EE-593341FBD35A}"/>
              </a:ext>
            </a:extLst>
          </p:cNvPr>
          <p:cNvSpPr/>
          <p:nvPr/>
        </p:nvSpPr>
        <p:spPr>
          <a:xfrm>
            <a:off x="8961748" y="179108"/>
            <a:ext cx="782425" cy="65987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6B3DA-4DBF-4FA9-AC21-00060C3B8D14}"/>
              </a:ext>
            </a:extLst>
          </p:cNvPr>
          <p:cNvSpPr txBox="1"/>
          <p:nvPr/>
        </p:nvSpPr>
        <p:spPr>
          <a:xfrm>
            <a:off x="2017336" y="509047"/>
            <a:ext cx="6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18EFB4-9628-4453-BFF2-AB4E0784815F}"/>
              </a:ext>
            </a:extLst>
          </p:cNvPr>
          <p:cNvSpPr txBox="1"/>
          <p:nvPr/>
        </p:nvSpPr>
        <p:spPr>
          <a:xfrm>
            <a:off x="8207603" y="469653"/>
            <a:ext cx="6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Romi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3CEA8F-F057-4446-B055-8125494A4DC5}"/>
              </a:ext>
            </a:extLst>
          </p:cNvPr>
          <p:cNvSpPr/>
          <p:nvPr/>
        </p:nvSpPr>
        <p:spPr>
          <a:xfrm>
            <a:off x="1880647" y="1321438"/>
            <a:ext cx="2394408" cy="75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4EEB0-747C-4099-BDA2-C5AD98E518C8}"/>
              </a:ext>
            </a:extLst>
          </p:cNvPr>
          <p:cNvSpPr/>
          <p:nvPr/>
        </p:nvSpPr>
        <p:spPr>
          <a:xfrm>
            <a:off x="8155756" y="1321437"/>
            <a:ext cx="2394408" cy="75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</a:t>
            </a:r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FE4F9D4D-CA8B-4D91-A616-CCE62514426E}"/>
              </a:ext>
            </a:extLst>
          </p:cNvPr>
          <p:cNvSpPr/>
          <p:nvPr/>
        </p:nvSpPr>
        <p:spPr>
          <a:xfrm>
            <a:off x="4883084" y="5109327"/>
            <a:ext cx="2196445" cy="114064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/>
              <a:t>project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20EB33F-FDC6-4171-8CC5-E96DE2B65445}"/>
              </a:ext>
            </a:extLst>
          </p:cNvPr>
          <p:cNvCxnSpPr>
            <a:stCxn id="6" idx="2"/>
            <a:endCxn id="8" idx="1"/>
          </p:cNvCxnSpPr>
          <p:nvPr/>
        </p:nvCxnSpPr>
        <p:spPr>
          <a:xfrm rot="16200000" flipH="1">
            <a:off x="2178434" y="2974999"/>
            <a:ext cx="3604066" cy="1805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11EDCE-2B1C-47BA-8601-4E6E2BA20D5B}"/>
              </a:ext>
            </a:extLst>
          </p:cNvPr>
          <p:cNvSpPr txBox="1"/>
          <p:nvPr/>
        </p:nvSpPr>
        <p:spPr>
          <a:xfrm>
            <a:off x="2168165" y="3429000"/>
            <a:ext cx="119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</a:t>
            </a:r>
          </a:p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99532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10603</TotalTime>
  <Words>930</Words>
  <Application>Microsoft Office PowerPoint</Application>
  <PresentationFormat>Widescreen</PresentationFormat>
  <Paragraphs>112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701</cp:revision>
  <dcterms:created xsi:type="dcterms:W3CDTF">2016-07-10T03:33:26Z</dcterms:created>
  <dcterms:modified xsi:type="dcterms:W3CDTF">2022-08-02T13:15:50Z</dcterms:modified>
</cp:coreProperties>
</file>